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9" r:id="rId2"/>
    <p:sldId id="265" r:id="rId3"/>
    <p:sldId id="260" r:id="rId4"/>
    <p:sldId id="258" r:id="rId5"/>
    <p:sldId id="268" r:id="rId6"/>
    <p:sldId id="259" r:id="rId7"/>
    <p:sldId id="273" r:id="rId8"/>
    <p:sldId id="266" r:id="rId9"/>
    <p:sldId id="275" r:id="rId10"/>
    <p:sldId id="274" r:id="rId11"/>
    <p:sldId id="267" r:id="rId12"/>
    <p:sldId id="261" r:id="rId13"/>
    <p:sldId id="262" r:id="rId14"/>
    <p:sldId id="264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351B-FB84-4699-A49F-D044892F7B34}" type="datetimeFigureOut">
              <a:rPr lang="en-US" smtClean="0"/>
              <a:pPr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0ECD-FEEB-47B4-B1D2-0A98B5B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0ECD-FEEB-47B4-B1D2-0A98B5B500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110B-F7E4-4C19-BFC9-A3A14DF9BC18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3D5A-5DA9-4FE2-AB84-8EC7FA27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3B95-B526-4FD3-BE46-F05F070D6D38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115D-6DD2-4334-A423-E235C92E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9270-171D-4C58-95CF-A3C31BA79E57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210B-4D33-47C5-AC18-AAAE84B3F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CB01-32F4-45E6-8217-FCB5D3BA077C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3A66-71BB-4C3D-A305-88B116AE0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2B1B-F5D6-4BE6-A1F6-05A342471351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0E02-56A0-4C88-8982-97BD2BA52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623F-EAE5-4B5D-9C32-C051C0669F33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F4A8-FBAA-4368-A6CB-AC5BC099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731B-ADC1-4863-99F0-997381B02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1A59-DB2C-48AB-8D8C-FB5F3A3362D4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60C6-BB24-476C-BEE9-D79B611A29D9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7EB5-744A-4853-AE5A-F29627645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B4CB-BD3C-4041-8E03-62DEF3E91440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4E2A-4E75-4304-9173-DC85EEBD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612-3A21-4FFF-AE93-E7EC5E67BC59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ED6A-5285-4F54-9D9C-F4D49F8C3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8457-ED7C-4724-AC53-7E274C391DCB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1AFE-02A7-438E-AB59-223166EE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B2EDC-A5BF-497A-B0AD-169C8442D068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20994-828E-47A5-9129-09E4C74F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9" r:id="rId2"/>
    <p:sldLayoutId id="2147483788" r:id="rId3"/>
    <p:sldLayoutId id="2147483780" r:id="rId4"/>
    <p:sldLayoutId id="2147483789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w2.google.com/mw-panoramio/photos/medium/70934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477000" cy="4267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9906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ЦАРЕВИЋ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r-Cyrl-R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часопис 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 и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IV</a:t>
            </a: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 одељења</a:t>
            </a:r>
            <a:endParaRPr lang="sr-Cyrl-R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ОШ ,,</a:t>
            </a:r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Стефан Немања” Ниш  2013.год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5800" y="76200"/>
            <a:ext cx="5257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Римска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војска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војска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важила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једну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веома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дисциплиновану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војску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сачињавали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посебно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обучава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војници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плаћени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Постајали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чинови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родови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пешадије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коњника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морнарицу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оружја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кратки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мач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копље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лук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стреле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штит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облику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правоугаоника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круга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Поред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шлем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себи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оклоп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коже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метала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Свакодневно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морали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тренирају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Данило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Живадинови</a:t>
            </a:r>
            <a:r>
              <a:rPr kumimoji="0" lang="sr-Cyrl-R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ћ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94" descr="http://static.politika.co.rs/uploads/rubrike/208593/i/1/rimski-konjanici.jpg"/>
          <p:cNvPicPr>
            <a:picLocks noChangeAspect="1" noChangeArrowheads="1"/>
          </p:cNvPicPr>
          <p:nvPr/>
        </p:nvPicPr>
        <p:blipFill>
          <a:blip r:embed="rId3">
            <a:lum contrast="35000"/>
          </a:blip>
          <a:srcRect/>
          <a:stretch>
            <a:fillRect/>
          </a:stretch>
        </p:blipFill>
        <p:spPr bwMode="auto">
          <a:xfrm>
            <a:off x="6096000" y="304800"/>
            <a:ext cx="2705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50000"/>
          </a:blip>
          <a:srcRect/>
          <a:stretch>
            <a:fillRect/>
          </a:stretch>
        </p:blipFill>
        <p:spPr bwMode="auto">
          <a:xfrm>
            <a:off x="838200" y="3276600"/>
            <a:ext cx="164164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contrast="50000"/>
          </a:blip>
          <a:srcRect/>
          <a:stretch>
            <a:fillRect/>
          </a:stretch>
        </p:blipFill>
        <p:spPr bwMode="auto">
          <a:xfrm>
            <a:off x="4343400" y="4724400"/>
            <a:ext cx="400076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lum contrast="50000"/>
          </a:blip>
          <a:srcRect/>
          <a:stretch>
            <a:fillRect/>
          </a:stretch>
        </p:blipFill>
        <p:spPr bwMode="auto">
          <a:xfrm>
            <a:off x="2743200" y="2819400"/>
            <a:ext cx="1270179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lum bright="-4000" contrast="50000"/>
          </a:blip>
          <a:srcRect/>
          <a:stretch>
            <a:fillRect/>
          </a:stretch>
        </p:blipFill>
        <p:spPr bwMode="auto">
          <a:xfrm rot="20875539">
            <a:off x="7173810" y="2386749"/>
            <a:ext cx="1219200" cy="24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lum contrast="50000"/>
          </a:blip>
          <a:srcRect/>
          <a:stretch>
            <a:fillRect/>
          </a:stretch>
        </p:blipFill>
        <p:spPr bwMode="auto">
          <a:xfrm rot="20453665">
            <a:off x="4707612" y="2865097"/>
            <a:ext cx="1550539" cy="20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6058_125859204235170_1221085273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000" contrast="28000"/>
          </a:blip>
          <a:srcRect/>
          <a:stretch>
            <a:fillRect/>
          </a:stretch>
        </p:blipFill>
        <p:spPr bwMode="auto">
          <a:xfrm>
            <a:off x="6705600" y="2438400"/>
            <a:ext cx="2190750" cy="217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" contrast="19000"/>
          </a:blip>
          <a:srcRect/>
          <a:stretch>
            <a:fillRect/>
          </a:stretch>
        </p:blipFill>
        <p:spPr bwMode="auto">
          <a:xfrm>
            <a:off x="4876800" y="4953000"/>
            <a:ext cx="3914549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bright="1000" contrast="19000"/>
          </a:blip>
          <a:srcRect/>
          <a:stretch>
            <a:fillRect/>
          </a:stretch>
        </p:blipFill>
        <p:spPr bwMode="auto">
          <a:xfrm rot="20626108">
            <a:off x="6853799" y="1176824"/>
            <a:ext cx="1514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04800"/>
            <a:ext cx="1562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60840">
            <a:off x="2633891" y="641076"/>
            <a:ext cx="1221325" cy="19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386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Константиново  доба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lum contrast="50000"/>
          </a:blip>
          <a:srcRect/>
          <a:stretch>
            <a:fillRect/>
          </a:stretch>
        </p:blipFill>
        <p:spPr bwMode="auto">
          <a:xfrm>
            <a:off x="990600" y="2590800"/>
            <a:ext cx="189740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lum contrast="50000"/>
          </a:blip>
          <a:srcRect/>
          <a:stretch>
            <a:fillRect/>
          </a:stretch>
        </p:blipFill>
        <p:spPr bwMode="auto">
          <a:xfrm>
            <a:off x="2743200" y="3048000"/>
            <a:ext cx="145454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lum bright="-2000" contrast="57000"/>
          </a:blip>
          <a:srcRect/>
          <a:stretch>
            <a:fillRect/>
          </a:stretch>
        </p:blipFill>
        <p:spPr bwMode="auto">
          <a:xfrm rot="16749266">
            <a:off x="4223488" y="1850209"/>
            <a:ext cx="2944910" cy="19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lum contrast="50000"/>
          </a:blip>
          <a:srcRect/>
          <a:stretch>
            <a:fillRect/>
          </a:stretch>
        </p:blipFill>
        <p:spPr bwMode="auto">
          <a:xfrm rot="546816">
            <a:off x="1828800" y="4419600"/>
            <a:ext cx="785934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4400" dirty="0" smtClean="0">
                <a:latin typeface="+mj-lt"/>
              </a:rPr>
              <a:t>Били смо...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838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Медијана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археолошки парк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Народни музеј Ниш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3184">
            <a:off x="4646957" y="1118970"/>
            <a:ext cx="194168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8120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5098">
            <a:off x="5387833" y="4511069"/>
            <a:ext cx="3133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971800"/>
            <a:ext cx="1585913" cy="179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495800"/>
            <a:ext cx="2819400" cy="202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64214">
            <a:off x="914400" y="2590800"/>
            <a:ext cx="2195513" cy="22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33205">
            <a:off x="2445342" y="1802337"/>
            <a:ext cx="162946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13" descr="http://i.imgur.com/4nVk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18302">
            <a:off x="4601353" y="178342"/>
            <a:ext cx="1210492" cy="12262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990600" y="205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i="1" dirty="0" smtClean="0">
                <a:latin typeface="+mj-lt"/>
              </a:rPr>
              <a:t>Б.Станојевић</a:t>
            </a:r>
          </a:p>
          <a:p>
            <a:r>
              <a:rPr lang="sr-Cyrl-RS" sz="1400" b="1" i="1" dirty="0" smtClean="0">
                <a:latin typeface="+mj-lt"/>
              </a:rPr>
              <a:t>-књижевник</a:t>
            </a:r>
            <a:endParaRPr lang="en-US" sz="1400" b="1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4864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i="1" dirty="0" smtClean="0">
                <a:latin typeface="+mj-lt"/>
              </a:rPr>
              <a:t>Н.Озимић</a:t>
            </a:r>
          </a:p>
          <a:p>
            <a:r>
              <a:rPr lang="sr-Cyrl-RS" sz="1400" b="1" i="1" dirty="0" smtClean="0">
                <a:latin typeface="+mj-lt"/>
              </a:rPr>
              <a:t>-професор историје</a:t>
            </a:r>
            <a:endParaRPr lang="en-US" sz="1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1" descr="https://encrypted-tbn1.gstatic.com/images?q=tbn:ANd9GcQXLQ_v1EmliEz5ypewSoA8TsmH4MPZGRab0RUbToMfiBsJjFmC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6299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462" name="Picture 6" descr="Proslava Milanskog edikta u Niš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57600">
            <a:off x="2218396" y="3942503"/>
            <a:ext cx="3812290" cy="235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381000"/>
            <a:ext cx="403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рођен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Нишу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тадашњем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Наис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граду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припала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организује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централну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прославу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поводом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1700. 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го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Миланског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Едикта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Прослава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јуби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започела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јануара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2013.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Народном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позоришту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председник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државе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прогласио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обележавања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важног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јубилеја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предвиђених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ће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одиграти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родном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граду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ћемо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имати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покажемо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топло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искрено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гостопримство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886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1700 година слободног хришћанства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i="1" dirty="0" smtClean="0">
                <a:latin typeface="+mj-lt"/>
              </a:rPr>
              <a:t>Душан</a:t>
            </a:r>
          </a:p>
          <a:p>
            <a:pPr algn="ctr"/>
            <a:r>
              <a:rPr lang="sr-Cyrl-RS" sz="1600" b="1" i="1" dirty="0" smtClean="0">
                <a:latin typeface="+mj-lt"/>
              </a:rPr>
              <a:t>Љубинковић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609600"/>
            <a:ext cx="4572000" cy="39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+mj-lt"/>
              </a:rPr>
              <a:t>Час</a:t>
            </a:r>
            <a:r>
              <a:rPr lang="en-US" sz="2400" b="1" dirty="0" smtClean="0">
                <a:latin typeface="+mj-lt"/>
              </a:rPr>
              <a:t>o</a:t>
            </a:r>
            <a:r>
              <a:rPr lang="sr-Cyrl-RS" sz="2400" b="1" dirty="0" smtClean="0">
                <a:latin typeface="+mj-lt"/>
              </a:rPr>
              <a:t>пис  уредили</a:t>
            </a:r>
          </a:p>
          <a:p>
            <a:r>
              <a:rPr lang="sr-Cyrl-RS" sz="1600" dirty="0" smtClean="0">
                <a:latin typeface="+mj-lt"/>
              </a:rPr>
              <a:t>-Драгољуб </a:t>
            </a:r>
            <a:r>
              <a:rPr lang="sr-Cyrl-RS" sz="1600" dirty="0" smtClean="0">
                <a:latin typeface="+mj-lt"/>
              </a:rPr>
              <a:t>Ћосић</a:t>
            </a:r>
          </a:p>
          <a:p>
            <a:pPr>
              <a:buFontTx/>
              <a:buChar char="-"/>
            </a:pPr>
            <a:r>
              <a:rPr lang="sr-Cyrl-RS" sz="1600" dirty="0" smtClean="0">
                <a:latin typeface="+mj-lt"/>
              </a:rPr>
              <a:t>Вук Боровац</a:t>
            </a:r>
          </a:p>
          <a:p>
            <a:r>
              <a:rPr lang="sr-Cyrl-RS" sz="1600" dirty="0" smtClean="0">
                <a:latin typeface="+mj-lt"/>
              </a:rPr>
              <a:t>-Лана Станисављевић</a:t>
            </a:r>
          </a:p>
          <a:p>
            <a:r>
              <a:rPr lang="sr-Cyrl-RS" sz="1600" dirty="0" smtClean="0">
                <a:latin typeface="+mj-lt"/>
              </a:rPr>
              <a:t>-Димитрије </a:t>
            </a:r>
            <a:r>
              <a:rPr lang="sr-Cyrl-RS" sz="1600" dirty="0" smtClean="0">
                <a:latin typeface="+mj-lt"/>
              </a:rPr>
              <a:t>Гоцић</a:t>
            </a:r>
          </a:p>
          <a:p>
            <a:r>
              <a:rPr lang="sr-Cyrl-RS" sz="1600" dirty="0" smtClean="0">
                <a:latin typeface="+mj-lt"/>
              </a:rPr>
              <a:t>-Теодора Матијаш</a:t>
            </a:r>
          </a:p>
          <a:p>
            <a:r>
              <a:rPr lang="sr-Cyrl-RS" sz="1600" dirty="0" smtClean="0">
                <a:latin typeface="+mj-lt"/>
              </a:rPr>
              <a:t>-Анастасија Стоичков</a:t>
            </a:r>
          </a:p>
          <a:p>
            <a:r>
              <a:rPr lang="sr-Cyrl-RS" sz="1600" dirty="0" smtClean="0">
                <a:latin typeface="+mj-lt"/>
              </a:rPr>
              <a:t>-Мирослава Николов</a:t>
            </a:r>
            <a:endParaRPr lang="sr-Cyrl-R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410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Ниш </a:t>
            </a:r>
          </a:p>
          <a:p>
            <a:pPr algn="ctr"/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2013.година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i="1" dirty="0" smtClean="0">
                <a:latin typeface="+mj-lt"/>
              </a:rPr>
              <a:t>ментори:</a:t>
            </a:r>
          </a:p>
          <a:p>
            <a:pPr algn="ctr"/>
            <a:r>
              <a:rPr lang="sr-Cyrl-RS" i="1" dirty="0" smtClean="0">
                <a:latin typeface="+mj-lt"/>
              </a:rPr>
              <a:t>Марина Цветковић</a:t>
            </a:r>
          </a:p>
          <a:p>
            <a:pPr algn="ctr"/>
            <a:r>
              <a:rPr lang="sr-Cyrl-RS" i="1" dirty="0" smtClean="0">
                <a:latin typeface="+mj-lt"/>
              </a:rPr>
              <a:t>Ирена Сретић</a:t>
            </a:r>
          </a:p>
          <a:p>
            <a:pPr algn="ctr"/>
            <a:r>
              <a:rPr lang="sr-Cyrl-RS" i="1" dirty="0" smtClean="0">
                <a:latin typeface="+mj-lt"/>
              </a:rPr>
              <a:t>Новица Миладиновић</a:t>
            </a:r>
          </a:p>
          <a:p>
            <a:pPr algn="ctr"/>
            <a:r>
              <a:rPr lang="en-US" b="1" dirty="0" smtClean="0">
                <a:latin typeface="+mj-lt"/>
              </a:rPr>
              <a:t>www.uciteljmin.in.rs.</a:t>
            </a:r>
            <a:endParaRPr lang="en-US" b="1" dirty="0">
              <a:latin typeface="+mj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7420">
            <a:off x="3349940" y="4789944"/>
            <a:ext cx="2275654" cy="9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9" descr="http://i.imgur.com/4nVk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8302">
            <a:off x="1629552" y="3988342"/>
            <a:ext cx="1210492" cy="12262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038600" y="914400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4000" dirty="0" smtClean="0">
                <a:latin typeface="+mj-lt"/>
              </a:rPr>
              <a:t> 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Цар Константин Велики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06" descr="http://www.discoversoutheastserbia.com/images/site/other_images/konstant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926" y="2438400"/>
            <a:ext cx="3269074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6" descr="http://i.imgur.com/4nVk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8302">
            <a:off x="715153" y="559341"/>
            <a:ext cx="1210492" cy="12262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1828800"/>
            <a:ext cx="571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Гај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Флавије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Варелије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Аурелије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рођен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између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271. 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 2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73</a:t>
            </a:r>
            <a:r>
              <a:rPr kumimoji="0" lang="sr-Cyrl-RS" sz="1600" b="0" i="0" u="none" strike="noStrike" cap="none" normalizeH="0" baseline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Наиссусу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данашњем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Нишу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изабран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306.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после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смрти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свогa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дозволио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слободно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јавно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проповедају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своју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веру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Дизао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цркве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уводио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промене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војсци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држави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жељи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јаче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Успео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створи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војску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доживела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пораз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Направио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јаку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државу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опстајала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била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даље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снажна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Сваку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нову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поробљену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земљу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желео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осавремени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уреди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правилима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Обични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грађани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имали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могућност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школовања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сребрни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златни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новац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главна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монета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добио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назив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Преминуо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337.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Константинопољу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новоизграђеној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престоници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црква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прогласила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свецем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Лазар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Ђукић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rheološko nalazište Medij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816">
            <a:off x="5599684" y="2037877"/>
            <a:ext cx="2623016" cy="17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3" name="Picture 46" descr="https://encrypted-tbn2.gstatic.com/images?q=tbn:ANd9GcQQZ-Wu2D2Hb0PG_jjn0SLEQNv3nx2So2vbdqJjTvvW1O6-VqK5o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15050">
            <a:off x="1089404" y="4655823"/>
            <a:ext cx="2317894" cy="18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4" name="Picture 31" descr="https://encrypted-tbn1.gstatic.com/images?q=tbn:ANd9GcRtyblylqOWwQGXEjSBTrP8aFICdU6FlPOr9QxoilEcgHiweKtT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23612">
            <a:off x="4518061" y="447976"/>
            <a:ext cx="2563820" cy="17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858000" y="609600"/>
            <a:ext cx="175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Медијана</a:t>
            </a:r>
          </a:p>
          <a:p>
            <a:pPr algn="ctr"/>
            <a:r>
              <a:rPr lang="sr-Cyrl-RS" sz="1600" dirty="0" smtClean="0">
                <a:latin typeface="+mj-lt"/>
              </a:rPr>
              <a:t>археолошки парк</a:t>
            </a:r>
            <a:endParaRPr lang="en-US" sz="1600" dirty="0">
              <a:latin typeface="+mj-lt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304800"/>
            <a:ext cx="3810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Археолошки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парк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Медијана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налази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Нишу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Нишкој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Бањи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r-Cyrl-RS" sz="16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 овом простору су грађене луксузне виле са стазама за шетњу, које су  служиле римским царевима за одмор али и за обављање државних послова.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Медијана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 била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простор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лепо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украшених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чији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подови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осликани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мозаицима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простору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налази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Константинова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вила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Вила</a:t>
            </a:r>
            <a:r>
              <a:rPr kumimoji="0" lang="sr-Cyrl-R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Субурбана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Ископине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ових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некадашњих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велелепних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зграда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говоре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начину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људи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Многи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пронађени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чувају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музеју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града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Ниша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Cyrl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Теодора</a:t>
            </a:r>
            <a:r>
              <a:rPr kumimoji="0" lang="sr-Cyrl-RS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Тодоровић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267200" y="3780234"/>
            <a:ext cx="449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Цар Константин Велики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Родио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трећем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веку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Наиссусу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стваран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Ливадама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ходао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бродиће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кроз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водао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дечак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одрасте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рашири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крила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попут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ласте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владар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срцу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хришћанства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Станисављевић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Лана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160" descr="http://2.bp.blogspot.com/_0dZeGXah6go/TC0AnHXO8yI/AAAAAAAAABM/Y9vaepBfvvI/s1600/250px-Medijana_moza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9958">
            <a:off x="6577471" y="2909394"/>
            <a:ext cx="1990725" cy="280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90600" y="381000"/>
            <a:ext cx="3429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Мозаик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Мозаик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слику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настаје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слагањем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природног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камена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специјално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направљених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коцки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различитих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материјала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коцкице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стављају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свеж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малтер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складу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скицом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претходно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направљена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заврши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слагањем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коцица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добијена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површина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лепо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поравња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полирањем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Постоје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веома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мозаици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Најстарији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прављен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глинених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лоптица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Најлепши мозаици настали су   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арству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своје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просторије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Cyrl-R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купатила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шеталишта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украсе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овај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начин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Остаци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мозаика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налазе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Медијани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Сара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Поповић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" name="Picture 2" descr="medijana1ve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488" y="668018"/>
            <a:ext cx="3713723" cy="265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3657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Мозаик Хербуса, </a:t>
            </a:r>
          </a:p>
          <a:p>
            <a:pPr algn="ctr"/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речног </a:t>
            </a:r>
          </a:p>
          <a:p>
            <a:pPr algn="ctr"/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божанства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8238">
            <a:off x="5027645" y="5033167"/>
            <a:ext cx="1643063" cy="12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ediana-moza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34352">
            <a:off x="5858503" y="3976556"/>
            <a:ext cx="2828856" cy="212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4" name="Picture 4" descr="mediana-mosa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4791">
            <a:off x="1557707" y="4621988"/>
            <a:ext cx="21939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5" name="Picture 91" descr="http://4.bp.blogspot.com/_LT46P-uVzaY/S7sS_rvQJUI/AAAAAAAAAdI/mPNVCf4Mrj4/s1600/detalj+mozaika+u+prostoriji+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92069">
            <a:off x="355288" y="4451682"/>
            <a:ext cx="1593936" cy="11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6" name="Picture 10" descr="http://www.balkantrails.com/wp-content/uploads/2010/04/Nis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04800"/>
            <a:ext cx="3044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685800" y="381000"/>
            <a:ext cx="373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0238" algn="ctr"/>
            <a:r>
              <a:rPr lang="en-US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КОНСТАНТИН ВЕЛИКИ</a:t>
            </a:r>
            <a:endParaRPr lang="sr-Cyrl-RS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indent="630238" algn="ctr"/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Велики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Наис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усу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рођен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кроз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живот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свој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хришћанством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вођен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свака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вера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треба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sr-Cyrl-RS" sz="16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једнака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буде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наш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знао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због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тога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он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хришћанству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слободу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дао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!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Зато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га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уврстише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свеца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ореол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небески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дадоше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његово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дело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велико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just" eaLnBrk="0" hangingPunct="0"/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сви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добро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j-lt"/>
                <a:ea typeface="Calibri" pitchFamily="34" charset="0"/>
                <a:cs typeface="Times New Roman" pitchFamily="18" charset="0"/>
              </a:rPr>
              <a:t>знадоше</a:t>
            </a: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en-US" sz="1600" dirty="0" smtClean="0">
              <a:latin typeface="+mj-lt"/>
              <a:cs typeface="Arial" pitchFamily="34" charset="0"/>
            </a:endParaRPr>
          </a:p>
          <a:p>
            <a:pPr lvl="0" indent="630238" algn="r" eaLnBrk="0" hangingPunct="0"/>
            <a:r>
              <a:rPr lang="en-US" sz="1600" b="1" i="1" dirty="0" err="1" smtClean="0">
                <a:latin typeface="+mj-lt"/>
                <a:ea typeface="Calibri" pitchFamily="34" charset="0"/>
                <a:cs typeface="Times New Roman" pitchFamily="18" charset="0"/>
              </a:rPr>
              <a:t>Димитрије</a:t>
            </a:r>
            <a:r>
              <a:rPr lang="en-US" sz="1600" b="1" i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+mj-lt"/>
                <a:ea typeface="Calibri" pitchFamily="34" charset="0"/>
                <a:cs typeface="Times New Roman" pitchFamily="18" charset="0"/>
              </a:rPr>
              <a:t>Го</a:t>
            </a:r>
            <a:r>
              <a:rPr lang="sr-Cyrl-RS" sz="1600" b="1" i="1" dirty="0" smtClean="0">
                <a:latin typeface="+mj-lt"/>
                <a:ea typeface="Calibri" pitchFamily="34" charset="0"/>
                <a:cs typeface="Times New Roman" pitchFamily="18" charset="0"/>
              </a:rPr>
              <a:t>цић</a:t>
            </a:r>
            <a:r>
              <a:rPr lang="en-US" b="1" i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US" b="1" i="1" dirty="0" smtClean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581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Глава  крилате медузе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18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Мозаици  око фонтане - централна просторија палате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3" descr="http://1.bp.blogspot.com/-DvLJ2MAYvB8/UAWbvfeTt0I/AAAAAAAAATw/ppPq27ncUZk/s1600/kusi_konsta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4010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112" descr="http://istorijska-biblioteka.wdfiles.com/local--files/slika:novcic-konstantin/novcic-konstan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5656">
            <a:off x="1592729" y="314121"/>
            <a:ext cx="2824907" cy="143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0" name="Picture 28" descr="https://encrypted-tbn3.gstatic.com/images?q=tbn:ANd9GcSHjeUcKGmCGbQkN3hMdOYrsPjOaDewkB0uiAqQEZ-YTLiRHqQ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0332">
            <a:off x="5638800" y="4733925"/>
            <a:ext cx="27241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9794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9200" y="1905000"/>
            <a:ext cx="3886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Римски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царски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новац</a:t>
            </a:r>
            <a:endParaRPr kumimoji="0" lang="sr-Cyrl-R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царском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новцу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натписи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ликови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владара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чланова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њихових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породица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Натпис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новцу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обијашњава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почетку су били дужи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временом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скраћ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ивали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владар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постајао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познат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добијао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титуле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мењао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новац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Захваљујући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натписима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владарима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sr-Cyrl-R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њиховим подвизима</a:t>
            </a:r>
            <a:r>
              <a:rPr lang="sr-Cyrl-RS" sz="1600" dirty="0" smtClean="0">
                <a:latin typeface="+mj-lt"/>
                <a:ea typeface="Calibri" pitchFamily="34" charset="0"/>
                <a:cs typeface="Times New Roman" pitchFamily="18" charset="0"/>
              </a:rPr>
              <a:t>. Константинов бакарни новчић је представљао победу над Лицинијем, док су  златници  предста-вљали његову снагу и моћ.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Лана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Станисављевић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38200" y="304800"/>
            <a:ext cx="57912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КОНСТАНТИН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-УПИСАНА 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ЛЕГЕНДА</a:t>
            </a:r>
            <a:r>
              <a:rPr kumimoji="0" lang="sr-Cyrl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ХРИШЋАНСТВА</a:t>
            </a:r>
            <a:endParaRPr kumimoji="0" lang="sr-Cyrl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дечак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школовао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будући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војник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политичар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државник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И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успешан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Прерастао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војсковођу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губио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ратове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освајао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територију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територијом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вођу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јачао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Миланским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едиктом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симпатије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Њихове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вековне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прогоне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сакривања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мучења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зверска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убијања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зауставио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Дозволио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једног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равноправна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заслужио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поред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имена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придев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почетку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веровао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ипак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ову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потпуности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одобравао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просто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показивао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симпатије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хришћанство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Подржавао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градио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цркве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Своје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дубоко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веровање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једини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започиње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схвати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јако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болестан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ближи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жељу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реци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Јордан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болести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могуће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записима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крштења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обукао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блиставо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одећу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одбио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икада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огрне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пурпуром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самрти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рекао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,,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осећам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заиста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срећним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вредан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посмртног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припадник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божанског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живота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Источном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проглашен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свеца</a:t>
            </a:r>
            <a:r>
              <a:rPr lang="sr-Cyrl-RS" sz="14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Боровац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Вук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8" descr="http://www.novosti.rs/upload/images/2011/01/2201/f22-konstan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3170">
            <a:off x="7086600" y="4191000"/>
            <a:ext cx="172184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12" descr="http://pravoslavlje.spc.rs/slike/1058/biblioteke-u-vizantij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90800"/>
            <a:ext cx="1947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 descr="18713361544cf4f1e67a35a474203763_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81000"/>
            <a:ext cx="19782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vetidimitrije.no/wp-content/uploads/sv-car-konstant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12" y="2933700"/>
            <a:ext cx="2428714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4341" name="Picture 6" descr="http://www.rtv.rs/sr_lat/drustvo/vremeplov/slike/2011/05/21/car-konstantin-carica-jelena_5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5038">
            <a:off x="4343400" y="685800"/>
            <a:ext cx="2476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43" name="Picture 10" descr="http://www.eikonografos.com/album/albums/uploads/agioi/normal_konstantinos_kai_eleni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04800"/>
            <a:ext cx="151677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381000" y="304800"/>
            <a:ext cx="373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Цар Константин</a:t>
            </a:r>
          </a:p>
          <a:p>
            <a:r>
              <a:rPr lang="sr-Cyrl-RS" sz="1600" dirty="0" smtClean="0">
                <a:latin typeface="+mj-lt"/>
              </a:rPr>
              <a:t>Константин беше велики цар,</a:t>
            </a:r>
          </a:p>
          <a:p>
            <a:r>
              <a:rPr lang="sr-Cyrl-RS" sz="1600" dirty="0" smtClean="0">
                <a:latin typeface="+mj-lt"/>
              </a:rPr>
              <a:t>хришћанству слободу поклони на дар.</a:t>
            </a:r>
          </a:p>
          <a:p>
            <a:r>
              <a:rPr lang="sr-Cyrl-RS" sz="1600" dirty="0" smtClean="0">
                <a:latin typeface="+mj-lt"/>
              </a:rPr>
              <a:t>Да свако своју веру има </a:t>
            </a:r>
          </a:p>
          <a:p>
            <a:r>
              <a:rPr lang="sr-Cyrl-RS" sz="1600" dirty="0" smtClean="0">
                <a:latin typeface="+mj-lt"/>
              </a:rPr>
              <a:t>и да је с поносом покаже свима. </a:t>
            </a:r>
          </a:p>
          <a:p>
            <a:r>
              <a:rPr lang="sr-Cyrl-RS" sz="1600" dirty="0" smtClean="0">
                <a:latin typeface="+mj-lt"/>
              </a:rPr>
              <a:t>Дозволи да се цркве подижу </a:t>
            </a:r>
          </a:p>
          <a:p>
            <a:r>
              <a:rPr lang="sr-Cyrl-RS" sz="1600" dirty="0" smtClean="0">
                <a:latin typeface="+mj-lt"/>
              </a:rPr>
              <a:t>и да се људи уз Бога слажу.</a:t>
            </a:r>
          </a:p>
          <a:p>
            <a:pPr algn="r"/>
            <a:r>
              <a:rPr lang="sr-Cyrl-RS" sz="1600" b="1" i="1" dirty="0" smtClean="0">
                <a:latin typeface="+mj-lt"/>
              </a:rPr>
              <a:t>Црналић Лејла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71800" y="2590800"/>
            <a:ext cx="5715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Медиолану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313.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данашњем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Милану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проглашена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верска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равноправност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престанак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прогона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хришћана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Хришћанство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постало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државна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религија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Верницима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дозвољено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јавно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исповедање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сносе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никакве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последице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Прописано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одузета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имовина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врати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одувек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показивао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симпатије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хришћанима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Према предању он је доживео визију крста у сну и на небу и ставио га на своју заставу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Можда га је баш тај крст водио у победу за победом и учинио га  Великим. Хришћанска црква га је због заслуга изједначила са дванест апостола. Православна црква га слави као светитеља 3.јуна заједно са његовом мајком Јеленом.</a:t>
            </a: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1600" b="1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Драгољуб Ћосић,  Матеја Јосимовић</a:t>
            </a:r>
            <a:endParaRPr kumimoji="0" lang="sr-Cyrl-C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62000" y="228600"/>
            <a:ext cx="8001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МИЛАНСКИ ЕДИКТ</a:t>
            </a:r>
            <a:endParaRPr kumimoji="0" lang="sr-Cyrl-R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Милански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едикт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састављен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313.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Њега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саставили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Лициније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Њих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двојица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написали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запис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каже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дозвољено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људи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верују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једног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дозвољена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Њиме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зауставља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прогон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запису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стајало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,,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двојица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Август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Лициније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Август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срећно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састали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размотрили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односило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јавно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добро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међу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стварима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чиниле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корисне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чему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одлучили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предност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ставимо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прво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место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тицало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поштовања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богова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побожности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дозволимо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другима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слободу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побожности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следе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религију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желе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тако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небу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постоји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буде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благонаклоно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онима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нашом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влашћу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....“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Миланским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едиктом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Константин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зауставио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прогоне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отвореним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симпатијама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гледао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подржавао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Новопризнату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повезао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империјом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Римским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Наравно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прошло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година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постанка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хришћанске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вере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главном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религијом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Римског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царства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630238" algn="r" eaLnBrk="0" hangingPunct="0"/>
            <a:r>
              <a:rPr lang="en-US" sz="1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Илија</a:t>
            </a:r>
            <a:r>
              <a:rPr lang="en-US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Николић</a:t>
            </a:r>
            <a:r>
              <a:rPr lang="en-US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136" descr="http://www.czipm.org/Grafika/Foto/odKons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34301">
            <a:off x="3105302" y="4976907"/>
            <a:ext cx="1314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6" name="Picture 136" descr="http://www.czipm.org/Grafika/Foto/odKons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3647">
            <a:off x="4122017" y="5013242"/>
            <a:ext cx="1314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670</TotalTime>
  <Words>1375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ZoranMarina</dc:creator>
  <cp:lastModifiedBy>sn002</cp:lastModifiedBy>
  <cp:revision>74</cp:revision>
  <dcterms:created xsi:type="dcterms:W3CDTF">2012-12-16T22:50:30Z</dcterms:created>
  <dcterms:modified xsi:type="dcterms:W3CDTF">2013-03-09T17:50:09Z</dcterms:modified>
</cp:coreProperties>
</file>